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13"/>
  </p:notesMasterIdLst>
  <p:handoutMasterIdLst>
    <p:handoutMasterId r:id="rId14"/>
  </p:handoutMasterIdLst>
  <p:sldIdLst>
    <p:sldId id="2885" r:id="rId5"/>
    <p:sldId id="2872" r:id="rId6"/>
    <p:sldId id="2886" r:id="rId7"/>
    <p:sldId id="2881" r:id="rId8"/>
    <p:sldId id="2887" r:id="rId9"/>
    <p:sldId id="270" r:id="rId10"/>
    <p:sldId id="2888" r:id="rId11"/>
    <p:sldId id="2867" r:id="rId12"/>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een, Meghan" initials="GM" lastIdx="0" clrIdx="0">
    <p:extLst>
      <p:ext uri="{19B8F6BF-5375-455C-9EA6-DF929625EA0E}">
        <p15:presenceInfo xmlns:p15="http://schemas.microsoft.com/office/powerpoint/2012/main" userId="S-1-5-21-74642-3284969411-2123768488-7679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8039"/>
    <a:srgbClr val="C8468A"/>
    <a:srgbClr val="005B9C"/>
    <a:srgbClr val="E9822C"/>
    <a:srgbClr val="6CB744"/>
    <a:srgbClr val="00B0DE"/>
    <a:srgbClr val="0FAAFF"/>
    <a:srgbClr val="FECE59"/>
    <a:srgbClr val="0F46A7"/>
    <a:srgbClr val="970A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235159-D112-7148-A38D-A2DC0A3DE714}" v="28" dt="2021-10-27T21:52:42.127"/>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56"/>
    <p:restoredTop sz="96327"/>
  </p:normalViewPr>
  <p:slideViewPr>
    <p:cSldViewPr snapToGrid="0">
      <p:cViewPr varScale="1">
        <p:scale>
          <a:sx n="124" d="100"/>
          <a:sy n="124" d="100"/>
        </p:scale>
        <p:origin x="200" y="696"/>
      </p:cViewPr>
      <p:guideLst>
        <p:guide pos="3841"/>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1</a:t>
            </a:fld>
            <a:endParaRPr lang="de-DE"/>
          </a:p>
        </p:txBody>
      </p:sp>
    </p:spTree>
    <p:extLst>
      <p:ext uri="{BB962C8B-B14F-4D97-AF65-F5344CB8AC3E}">
        <p14:creationId xmlns:p14="http://schemas.microsoft.com/office/powerpoint/2010/main" val="3085097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a:p>
        </p:txBody>
      </p:sp>
    </p:spTree>
    <p:extLst>
      <p:ext uri="{BB962C8B-B14F-4D97-AF65-F5344CB8AC3E}">
        <p14:creationId xmlns:p14="http://schemas.microsoft.com/office/powerpoint/2010/main" val="3515946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3</a:t>
            </a:fld>
            <a:endParaRPr lang="en-US"/>
          </a:p>
        </p:txBody>
      </p:sp>
    </p:spTree>
    <p:extLst>
      <p:ext uri="{BB962C8B-B14F-4D97-AF65-F5344CB8AC3E}">
        <p14:creationId xmlns:p14="http://schemas.microsoft.com/office/powerpoint/2010/main" val="228956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6877A4-208A-2C42-B755-41C187696C17}" type="slidenum">
              <a:rPr lang="en-US" smtClean="0"/>
              <a:t>4</a:t>
            </a:fld>
            <a:endParaRPr lang="en-US"/>
          </a:p>
        </p:txBody>
      </p:sp>
    </p:spTree>
    <p:extLst>
      <p:ext uri="{BB962C8B-B14F-4D97-AF65-F5344CB8AC3E}">
        <p14:creationId xmlns:p14="http://schemas.microsoft.com/office/powerpoint/2010/main" val="2273194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5</a:t>
            </a:fld>
            <a:endParaRPr lang="en-US"/>
          </a:p>
        </p:txBody>
      </p:sp>
    </p:spTree>
    <p:extLst>
      <p:ext uri="{BB962C8B-B14F-4D97-AF65-F5344CB8AC3E}">
        <p14:creationId xmlns:p14="http://schemas.microsoft.com/office/powerpoint/2010/main" val="4203964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6</a:t>
            </a:fld>
            <a:endParaRPr lang="de-DE"/>
          </a:p>
        </p:txBody>
      </p:sp>
    </p:spTree>
    <p:extLst>
      <p:ext uri="{BB962C8B-B14F-4D97-AF65-F5344CB8AC3E}">
        <p14:creationId xmlns:p14="http://schemas.microsoft.com/office/powerpoint/2010/main" val="2643988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7</a:t>
            </a:fld>
            <a:endParaRPr lang="en-US"/>
          </a:p>
        </p:txBody>
      </p:sp>
    </p:spTree>
    <p:extLst>
      <p:ext uri="{BB962C8B-B14F-4D97-AF65-F5344CB8AC3E}">
        <p14:creationId xmlns:p14="http://schemas.microsoft.com/office/powerpoint/2010/main" val="2990628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US" smtClean="0"/>
              <a:pPr/>
              <a:t>8</a:t>
            </a:fld>
            <a:endParaRPr lang="en-US"/>
          </a:p>
        </p:txBody>
      </p:sp>
    </p:spTree>
    <p:extLst>
      <p:ext uri="{BB962C8B-B14F-4D97-AF65-F5344CB8AC3E}">
        <p14:creationId xmlns:p14="http://schemas.microsoft.com/office/powerpoint/2010/main" val="34261586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sap.com/trademark" TargetMode="External"/><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a:t>Click to insert title image</a:t>
            </a:r>
          </a:p>
        </p:txBody>
      </p:sp>
      <p:pic>
        <p:nvPicPr>
          <p:cNvPr id="7" name="SAP Logo">
            <a:extLst>
              <a:ext uri="{FF2B5EF4-FFF2-40B4-BE49-F238E27FC236}">
                <a16:creationId xmlns:a16="http://schemas.microsoft.com/office/drawing/2014/main" id="{088ECA8E-FA1F-7A4A-B8A9-80CF42A3C6A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66072" y="6217668"/>
            <a:ext cx="1930000" cy="360000"/>
          </a:xfrm>
          <a:prstGeom prst="rect">
            <a:avLst/>
          </a:prstGeom>
        </p:spPr>
      </p:pic>
      <p:sp>
        <p:nvSpPr>
          <p:cNvPr id="8" name="Speaker">
            <a:extLst>
              <a:ext uri="{FF2B5EF4-FFF2-40B4-BE49-F238E27FC236}">
                <a16:creationId xmlns:a16="http://schemas.microsoft.com/office/drawing/2014/main" id="{6CA1EA28-24E6-4EDA-9582-9724E2C8528D}"/>
              </a:ext>
            </a:extLst>
          </p:cNvPr>
          <p:cNvSpPr>
            <a:spLocks noGrp="1"/>
          </p:cNvSpPr>
          <p:nvPr>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Tree>
    <p:extLst>
      <p:ext uri="{BB962C8B-B14F-4D97-AF65-F5344CB8AC3E}">
        <p14:creationId xmlns:p14="http://schemas.microsoft.com/office/powerpoint/2010/main" val="24126432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guide id="9" pos="704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bleed Image ">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image/screenshot</a:t>
            </a:r>
          </a:p>
        </p:txBody>
      </p:sp>
    </p:spTree>
    <p:extLst>
      <p:ext uri="{BB962C8B-B14F-4D97-AF65-F5344CB8AC3E}">
        <p14:creationId xmlns:p14="http://schemas.microsoft.com/office/powerpoint/2010/main" val="1901049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1800" b="0"/>
            </a:lvl1pPr>
            <a:lvl2pPr marL="179964" marR="0" indent="-179964" algn="l" defTabSz="1088558" rtl="0" eaLnBrk="1" fontAlgn="auto" latinLnBrk="0" hangingPunct="1">
              <a:lnSpc>
                <a:spcPct val="100000"/>
              </a:lnSpc>
              <a:spcBef>
                <a:spcPts val="600"/>
              </a:spcBef>
              <a:spcAft>
                <a:spcPts val="0"/>
              </a:spcAft>
              <a:buClr>
                <a:schemeClr val="tx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hank You">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0"/>
            <a:ext cx="12195175" cy="28800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pic>
        <p:nvPicPr>
          <p:cNvPr id="10" name="SAP Logo">
            <a:extLst>
              <a:ext uri="{FF2B5EF4-FFF2-40B4-BE49-F238E27FC236}">
                <a16:creationId xmlns:a16="http://schemas.microsoft.com/office/drawing/2014/main" id="{C0619521-BE87-F64D-85CF-BDD5A1FE942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66072" y="6217668"/>
            <a:ext cx="1930000" cy="360000"/>
          </a:xfrm>
          <a:prstGeom prst="rect">
            <a:avLst/>
          </a:prstGeom>
        </p:spPr>
      </p:pic>
      <p:sp>
        <p:nvSpPr>
          <p:cNvPr id="11" name="Contact information">
            <a:extLst>
              <a:ext uri="{FF2B5EF4-FFF2-40B4-BE49-F238E27FC236}">
                <a16:creationId xmlns:a16="http://schemas.microsoft.com/office/drawing/2014/main" id="{953705C4-10D8-44D2-A563-498A9AF2B401}"/>
              </a:ext>
            </a:extLst>
          </p:cNvPr>
          <p:cNvSpPr>
            <a:spLocks noGrp="1"/>
          </p:cNvSpPr>
          <p:nvPr>
            <p:ph type="body" sz="quarter" idx="10" hasCustomPrompt="1"/>
          </p:nvPr>
        </p:nvSpPr>
        <p:spPr>
          <a:xfrm>
            <a:off x="504000" y="4446842"/>
            <a:ext cx="5593588" cy="1231106"/>
          </a:xfrm>
        </p:spPr>
        <p:txBody>
          <a:bodyPr anchor="t" anchorCtr="0">
            <a:spAutoFit/>
          </a:bodyPr>
          <a:lstStyle>
            <a:lvl1pPr>
              <a:spcBef>
                <a:spcPts val="0"/>
              </a:spcBef>
              <a:spcAft>
                <a:spcPts val="1200"/>
              </a:spcAft>
              <a:defRPr sz="1400" b="0"/>
            </a:lvl1pPr>
            <a:lvl2pPr marL="0" indent="0">
              <a:spcBef>
                <a:spcPts val="0"/>
              </a:spcBef>
              <a:buNone/>
              <a:defRPr sz="14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15" name="Title 13">
            <a:extLst>
              <a:ext uri="{FF2B5EF4-FFF2-40B4-BE49-F238E27FC236}">
                <a16:creationId xmlns:a16="http://schemas.microsoft.com/office/drawing/2014/main" id="{3E2CA39D-6DBB-4568-813B-F60B4DE95257}"/>
              </a:ext>
            </a:extLst>
          </p:cNvPr>
          <p:cNvSpPr txBox="1">
            <a:spLocks/>
          </p:cNvSpPr>
          <p:nvPr userDrawn="1"/>
        </p:nvSpPr>
        <p:spPr bwMode="black">
          <a:xfrm>
            <a:off x="504000" y="3300893"/>
            <a:ext cx="6661597"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4400">
                <a:solidFill>
                  <a:schemeClr val="tx1"/>
                </a:solidFill>
              </a:rPr>
              <a:t>Thank you. </a:t>
            </a:r>
          </a:p>
        </p:txBody>
      </p:sp>
    </p:spTree>
    <p:extLst>
      <p:ext uri="{BB962C8B-B14F-4D97-AF65-F5344CB8AC3E}">
        <p14:creationId xmlns:p14="http://schemas.microsoft.com/office/powerpoint/2010/main" val="203719173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2021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www.sap.com/trademark</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err="1">
                <a:solidFill>
                  <a:schemeClr val="tx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a:t>
            </a:r>
            <a:r>
              <a:rPr lang="en-US" sz="1100" b="1" kern="1200" err="1">
                <a:solidFill>
                  <a:schemeClr val="tx1"/>
                </a:solidFill>
                <a:latin typeface="Arial"/>
                <a:ea typeface="Arial Unicode MS" panose="020B0604020202020204" pitchFamily="34" charset="-128"/>
                <a:cs typeface="+mn-cs"/>
              </a:rPr>
              <a:t>contactsap</a:t>
            </a:r>
            <a:endParaRPr lang="en-US" sz="1100" b="1" kern="1200">
              <a:solidFill>
                <a:schemeClr val="tx1"/>
              </a:solidFill>
              <a:latin typeface="Arial"/>
              <a:ea typeface="Arial Unicode MS" panose="020B0604020202020204" pitchFamily="34" charset="-128"/>
              <a:cs typeface="+mn-cs"/>
            </a:endParaRPr>
          </a:p>
        </p:txBody>
      </p:sp>
      <p:pic>
        <p:nvPicPr>
          <p:cNvPr id="18" name="Linkedin icon with link">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with full size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6638961-7A2C-B64D-955D-538E2A6EF419}"/>
              </a:ext>
            </a:extLst>
          </p:cNvPr>
          <p:cNvSpPr>
            <a:spLocks noGrp="1"/>
          </p:cNvSpPr>
          <p:nvPr>
            <p:ph type="pic" sz="quarter" idx="10"/>
          </p:nvPr>
        </p:nvSpPr>
        <p:spPr>
          <a:xfrm>
            <a:off x="0" y="0"/>
            <a:ext cx="12195175" cy="6858000"/>
          </a:xfrm>
        </p:spPr>
        <p:txBody>
          <a:bodyPr/>
          <a:lstStyle/>
          <a:p>
            <a:r>
              <a:rPr lang="en-US"/>
              <a:t>Click icon to add picture</a:t>
            </a:r>
          </a:p>
        </p:txBody>
      </p:sp>
    </p:spTree>
    <p:extLst>
      <p:ext uri="{BB962C8B-B14F-4D97-AF65-F5344CB8AC3E}">
        <p14:creationId xmlns:p14="http://schemas.microsoft.com/office/powerpoint/2010/main" val="8020562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397" y="1663304"/>
            <a:ext cx="9146381" cy="1846659"/>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397" y="3602037"/>
            <a:ext cx="9146381"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CC01EF0-126D-D947-800A-D80744112AA6}" type="datetimeFigureOut">
              <a:rPr lang="en-US" smtClean="0"/>
              <a:t>10/25/21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5857AB-E37A-0F4E-8974-C13E6EF47B94}" type="slidenum">
              <a:rPr lang="en-US" smtClean="0"/>
              <a:t>‹#›</a:t>
            </a:fld>
            <a:endParaRPr lang="en-US"/>
          </a:p>
        </p:txBody>
      </p:sp>
    </p:spTree>
    <p:extLst>
      <p:ext uri="{BB962C8B-B14F-4D97-AF65-F5344CB8AC3E}">
        <p14:creationId xmlns:p14="http://schemas.microsoft.com/office/powerpoint/2010/main" val="1828667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emo">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2230471"/>
            <a:ext cx="7867114" cy="677108"/>
          </a:xfrm>
        </p:spPr>
        <p:txBody>
          <a:bodyPr anchor="ctr" anchorCtr="0">
            <a:noAutofit/>
          </a:bodyPr>
          <a:lstStyle>
            <a:lvl1pPr>
              <a:defRPr sz="6000" b="1" u="none">
                <a:solidFill>
                  <a:schemeClr val="tx1"/>
                </a:solidFill>
                <a:latin typeface="+mj-lt"/>
              </a:defRPr>
            </a:lvl1pPr>
          </a:lstStyle>
          <a:p>
            <a:r>
              <a:rPr lang="en-US"/>
              <a:t>Demo</a:t>
            </a:r>
          </a:p>
        </p:txBody>
      </p:sp>
      <p:sp>
        <p:nvSpPr>
          <p:cNvPr id="4" name="Text Placeholder 3">
            <a:extLst>
              <a:ext uri="{FF2B5EF4-FFF2-40B4-BE49-F238E27FC236}">
                <a16:creationId xmlns:a16="http://schemas.microsoft.com/office/drawing/2014/main" id="{21D19BBE-2B2A-4839-AFC3-2AE120763C6C}"/>
              </a:ext>
            </a:extLst>
          </p:cNvPr>
          <p:cNvSpPr>
            <a:spLocks noGrp="1"/>
          </p:cNvSpPr>
          <p:nvPr>
            <p:ph type="body" sz="quarter" idx="10" hasCustomPrompt="1"/>
          </p:nvPr>
        </p:nvSpPr>
        <p:spPr>
          <a:xfrm>
            <a:off x="503238" y="3173188"/>
            <a:ext cx="7868459" cy="1741714"/>
          </a:xfrm>
        </p:spPr>
        <p:txBody>
          <a:bodyPr/>
          <a:lstStyle>
            <a:lvl1pPr>
              <a:defRPr/>
            </a:lvl1pPr>
            <a:lvl2pPr marL="0" indent="0">
              <a:buNone/>
              <a:defRPr/>
            </a:lvl2pPr>
          </a:lstStyle>
          <a:p>
            <a:r>
              <a:rPr lang="en-US"/>
              <a:t>Description text</a:t>
            </a:r>
          </a:p>
        </p:txBody>
      </p:sp>
    </p:spTree>
    <p:extLst>
      <p:ext uri="{BB962C8B-B14F-4D97-AF65-F5344CB8AC3E}">
        <p14:creationId xmlns:p14="http://schemas.microsoft.com/office/powerpoint/2010/main" val="602618975"/>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b="0"/>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2021 SAP SE or an SAP affiliate company. All rights reserved.  </a:t>
            </a:r>
            <a:r>
              <a:rPr kumimoji="0" lang="en-US" sz="600" b="0" i="0" u="none" kern="0" baseline="0" err="1">
                <a:solidFill>
                  <a:schemeClr val="tx1"/>
                </a:solidFill>
                <a:latin typeface="Arial"/>
                <a:ea typeface="Arial Unicode MS"/>
                <a:cs typeface="Arial Unicode MS" pitchFamily="34" charset="-128"/>
                <a:sym typeface="Arial"/>
              </a:rPr>
              <a:t>ǀ</a:t>
            </a:r>
            <a:endParaRPr kumimoji="0" lang="en-US" sz="600" b="0" i="0" u="none" kern="0" baseline="0">
              <a:solidFill>
                <a:schemeClr val="tx1"/>
              </a:solidFill>
              <a:latin typeface="Arial"/>
              <a:ea typeface="Arial Unicode MS"/>
              <a:cs typeface="Arial Unicode MS" pitchFamily="34" charset="-128"/>
              <a:sym typeface="Arial"/>
            </a:endParaRP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7" r:id="rId1"/>
    <p:sldLayoutId id="2147483741" r:id="rId2"/>
    <p:sldLayoutId id="2147483765" r:id="rId3"/>
    <p:sldLayoutId id="2147483767" r:id="rId4"/>
    <p:sldLayoutId id="2147483778" r:id="rId5"/>
    <p:sldLayoutId id="2147483743" r:id="rId6"/>
    <p:sldLayoutId id="2147483774" r:id="rId7"/>
    <p:sldLayoutId id="2147483745" r:id="rId8"/>
    <p:sldLayoutId id="2147483760" r:id="rId9"/>
    <p:sldLayoutId id="2147483768" r:id="rId10"/>
    <p:sldLayoutId id="2147483769" r:id="rId11"/>
    <p:sldLayoutId id="2147483770" r:id="rId12"/>
    <p:sldLayoutId id="2147483744" r:id="rId13"/>
    <p:sldLayoutId id="2147483757" r:id="rId14"/>
    <p:sldLayoutId id="2147483748" r:id="rId15"/>
    <p:sldLayoutId id="2147483762" r:id="rId16"/>
    <p:sldLayoutId id="2147483763" r:id="rId17"/>
    <p:sldLayoutId id="2147483751" r:id="rId18"/>
    <p:sldLayoutId id="2147483753" r:id="rId19"/>
    <p:sldLayoutId id="2147483779" r:id="rId20"/>
    <p:sldLayoutId id="2147483754" r:id="rId21"/>
    <p:sldLayoutId id="2147483780" r:id="rId22"/>
    <p:sldLayoutId id="2147483781"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tx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9.jp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20.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23.pn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C8F66B-05BE-6346-97A8-D6F4476EA640}"/>
              </a:ext>
            </a:extLst>
          </p:cNvPr>
          <p:cNvPicPr>
            <a:picLocks noChangeAspect="1"/>
          </p:cNvPicPr>
          <p:nvPr/>
        </p:nvPicPr>
        <p:blipFill>
          <a:blip r:embed="rId3"/>
          <a:stretch>
            <a:fillRect/>
          </a:stretch>
        </p:blipFill>
        <p:spPr>
          <a:xfrm>
            <a:off x="1587" y="0"/>
            <a:ext cx="12192000" cy="6858000"/>
          </a:xfrm>
          <a:prstGeom prst="rect">
            <a:avLst/>
          </a:prstGeom>
          <a:effectLst>
            <a:softEdge rad="0"/>
          </a:effectLst>
        </p:spPr>
      </p:pic>
      <p:pic>
        <p:nvPicPr>
          <p:cNvPr id="3" name="Picture 2">
            <a:extLst>
              <a:ext uri="{FF2B5EF4-FFF2-40B4-BE49-F238E27FC236}">
                <a16:creationId xmlns:a16="http://schemas.microsoft.com/office/drawing/2014/main" id="{BDECEC2C-3C7B-4139-961F-6FB263953C8D}"/>
              </a:ext>
            </a:extLst>
          </p:cNvPr>
          <p:cNvPicPr>
            <a:picLocks noChangeAspect="1"/>
          </p:cNvPicPr>
          <p:nvPr/>
        </p:nvPicPr>
        <p:blipFill>
          <a:blip r:embed="rId4"/>
          <a:stretch>
            <a:fillRect/>
          </a:stretch>
        </p:blipFill>
        <p:spPr>
          <a:xfrm>
            <a:off x="292355" y="227629"/>
            <a:ext cx="1156624" cy="1047509"/>
          </a:xfrm>
          <a:prstGeom prst="rect">
            <a:avLst/>
          </a:prstGeom>
        </p:spPr>
      </p:pic>
      <p:sp>
        <p:nvSpPr>
          <p:cNvPr id="6" name="TextBox 5">
            <a:extLst>
              <a:ext uri="{FF2B5EF4-FFF2-40B4-BE49-F238E27FC236}">
                <a16:creationId xmlns:a16="http://schemas.microsoft.com/office/drawing/2014/main" id="{59B5ADA0-2E64-4743-83C2-364311EBD860}"/>
              </a:ext>
            </a:extLst>
          </p:cNvPr>
          <p:cNvSpPr txBox="1"/>
          <p:nvPr/>
        </p:nvSpPr>
        <p:spPr>
          <a:xfrm>
            <a:off x="292170" y="1449976"/>
            <a:ext cx="11763995" cy="196977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ct val="50000"/>
              </a:spcBef>
              <a:spcAft>
                <a:spcPct val="0"/>
              </a:spcAft>
            </a:pPr>
            <a:r>
              <a:rPr lang="en-US" sz="5000" b="1" kern="0" dirty="0">
                <a:solidFill>
                  <a:schemeClr val="bg1"/>
                </a:solidFill>
                <a:ea typeface="Arial Unicode MS"/>
                <a:cs typeface="Arial Unicode MS"/>
              </a:rPr>
              <a:t>How to Make State Management Work for You with Redux and Redux Toolkit</a:t>
            </a:r>
            <a:br>
              <a:rPr lang="en-US" sz="5400" b="1" kern="0" dirty="0">
                <a:solidFill>
                  <a:schemeClr val="bg1"/>
                </a:solidFill>
                <a:ea typeface="Arial Unicode MS"/>
                <a:cs typeface="Arial Unicode MS"/>
              </a:rPr>
            </a:br>
            <a:r>
              <a:rPr lang="en-US" sz="2800" b="1" kern="0" dirty="0">
                <a:solidFill>
                  <a:schemeClr val="bg1"/>
                </a:solidFill>
                <a:ea typeface="Arial Unicode MS"/>
                <a:cs typeface="Arial Unicode MS"/>
              </a:rPr>
              <a:t>Michelle </a:t>
            </a:r>
            <a:r>
              <a:rPr lang="en-US" sz="2800" b="1" kern="0" dirty="0" err="1">
                <a:solidFill>
                  <a:schemeClr val="bg1"/>
                </a:solidFill>
                <a:ea typeface="Arial Unicode MS"/>
                <a:cs typeface="Arial Unicode MS"/>
              </a:rPr>
              <a:t>Moudy</a:t>
            </a:r>
            <a:r>
              <a:rPr lang="en-US" sz="2800" b="1" kern="0" dirty="0">
                <a:solidFill>
                  <a:schemeClr val="bg1"/>
                </a:solidFill>
                <a:ea typeface="Arial Unicode MS"/>
                <a:cs typeface="Arial Unicode MS"/>
              </a:rPr>
              <a:t>, SAP</a:t>
            </a:r>
            <a:endParaRPr lang="en-US" dirty="0">
              <a:solidFill>
                <a:schemeClr val="bg1"/>
              </a:solidFill>
              <a:cs typeface="Arial"/>
            </a:endParaRPr>
          </a:p>
        </p:txBody>
      </p:sp>
      <p:pic>
        <p:nvPicPr>
          <p:cNvPr id="3074" name="Picture 2">
            <a:extLst>
              <a:ext uri="{FF2B5EF4-FFF2-40B4-BE49-F238E27FC236}">
                <a16:creationId xmlns:a16="http://schemas.microsoft.com/office/drawing/2014/main" id="{C06C9773-8B9D-4605-B598-B2FC395D04D0}"/>
              </a:ext>
            </a:extLst>
          </p:cNvPr>
          <p:cNvPicPr>
            <a:picLocks noChangeAspect="1" noChangeArrowheads="1"/>
          </p:cNvPicPr>
          <p:nvPr/>
        </p:nvPicPr>
        <p:blipFill>
          <a:blip r:embed="rId5"/>
          <a:srcRect/>
          <a:stretch/>
        </p:blipFill>
        <p:spPr bwMode="auto">
          <a:xfrm>
            <a:off x="663004" y="3744804"/>
            <a:ext cx="2431905" cy="2476500"/>
          </a:xfrm>
          <a:prstGeom prst="rect">
            <a:avLst/>
          </a:prstGeom>
          <a:noFill/>
          <a:effectLst>
            <a:outerShdw blurRad="50800" dist="95116" dir="2962229" algn="ctr" rotWithShape="0">
              <a:srgbClr val="000000">
                <a:alpha val="51196"/>
              </a:srgbClr>
            </a:outerShdw>
            <a:softEdge rad="190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964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7965D0-0CB1-DD4E-BD95-427BF1242C2B}"/>
              </a:ext>
            </a:extLst>
          </p:cNvPr>
          <p:cNvPicPr>
            <a:picLocks noChangeAspect="1"/>
          </p:cNvPicPr>
          <p:nvPr/>
        </p:nvPicPr>
        <p:blipFill>
          <a:blip r:embed="rId3" cstate="screen">
            <a:extLst>
              <a:ext uri="{28A0092B-C50C-407E-A947-70E740481C1C}">
                <a14:useLocalDpi xmlns:a14="http://schemas.microsoft.com/office/drawing/2010/main"/>
              </a:ext>
            </a:extLst>
          </a:blip>
          <a:srcRect t="7944" b="7944"/>
          <a:stretch/>
        </p:blipFill>
        <p:spPr>
          <a:xfrm>
            <a:off x="0" y="3435737"/>
            <a:ext cx="12195175" cy="3422263"/>
          </a:xfrm>
          <a:prstGeom prst="rect">
            <a:avLst/>
          </a:prstGeom>
        </p:spPr>
      </p:pic>
      <p:pic>
        <p:nvPicPr>
          <p:cNvPr id="6" name="Picture 5">
            <a:extLst>
              <a:ext uri="{FF2B5EF4-FFF2-40B4-BE49-F238E27FC236}">
                <a16:creationId xmlns:a16="http://schemas.microsoft.com/office/drawing/2014/main" id="{B2C2C7CF-7D89-2E43-BFFB-CA0E7357BA05}"/>
              </a:ext>
            </a:extLst>
          </p:cNvPr>
          <p:cNvPicPr>
            <a:picLocks noChangeAspect="1"/>
          </p:cNvPicPr>
          <p:nvPr/>
        </p:nvPicPr>
        <p:blipFill>
          <a:blip r:embed="rId4"/>
          <a:stretch>
            <a:fillRect/>
          </a:stretch>
        </p:blipFill>
        <p:spPr>
          <a:xfrm>
            <a:off x="2026746" y="0"/>
            <a:ext cx="6865711" cy="3432856"/>
          </a:xfrm>
          <a:prstGeom prst="rect">
            <a:avLst/>
          </a:prstGeom>
        </p:spPr>
      </p:pic>
      <p:sp>
        <p:nvSpPr>
          <p:cNvPr id="8" name="TextBox 7">
            <a:extLst>
              <a:ext uri="{FF2B5EF4-FFF2-40B4-BE49-F238E27FC236}">
                <a16:creationId xmlns:a16="http://schemas.microsoft.com/office/drawing/2014/main" id="{2BED61EC-0C3D-384B-8E09-A90BFE44ED7D}"/>
              </a:ext>
            </a:extLst>
          </p:cNvPr>
          <p:cNvSpPr txBox="1"/>
          <p:nvPr/>
        </p:nvSpPr>
        <p:spPr>
          <a:xfrm>
            <a:off x="154111" y="3852809"/>
            <a:ext cx="12041064" cy="295465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400" b="1" kern="0" dirty="0">
                <a:solidFill>
                  <a:schemeClr val="bg1"/>
                </a:solidFill>
                <a:ea typeface="Arial Unicode MS" pitchFamily="34" charset="-128"/>
                <a:cs typeface="Arial Unicode MS" pitchFamily="34" charset="-128"/>
              </a:rPr>
              <a:t>Repo link: </a:t>
            </a:r>
          </a:p>
          <a:p>
            <a:pPr fontAlgn="base">
              <a:spcBef>
                <a:spcPct val="50000"/>
              </a:spcBef>
              <a:spcAft>
                <a:spcPct val="0"/>
              </a:spcAft>
              <a:buClr>
                <a:srgbClr val="F0AB00"/>
              </a:buClr>
              <a:buSzPct val="80000"/>
            </a:pPr>
            <a:r>
              <a:rPr lang="en-US" sz="2400" b="1" kern="0" dirty="0">
                <a:solidFill>
                  <a:schemeClr val="bg1"/>
                </a:solidFill>
                <a:ea typeface="Arial Unicode MS" pitchFamily="34" charset="-128"/>
                <a:cs typeface="Arial Unicode MS" pitchFamily="34" charset="-128"/>
              </a:rPr>
              <a:t>https://</a:t>
            </a:r>
            <a:r>
              <a:rPr lang="en-US" sz="2400" b="1" kern="0" dirty="0" err="1">
                <a:solidFill>
                  <a:schemeClr val="bg1"/>
                </a:solidFill>
                <a:ea typeface="Arial Unicode MS" pitchFamily="34" charset="-128"/>
                <a:cs typeface="Arial Unicode MS" pitchFamily="34" charset="-128"/>
              </a:rPr>
              <a:t>github.com</a:t>
            </a:r>
            <a:r>
              <a:rPr lang="en-US" sz="2400" b="1" kern="0" dirty="0">
                <a:solidFill>
                  <a:schemeClr val="bg1"/>
                </a:solidFill>
                <a:ea typeface="Arial Unicode MS" pitchFamily="34" charset="-128"/>
                <a:cs typeface="Arial Unicode MS" pitchFamily="34" charset="-128"/>
              </a:rPr>
              <a:t>/SAP-samples/devtoberfest-2021/tree/main/topics/Week6_Frontend/Redux-Example</a:t>
            </a:r>
          </a:p>
          <a:p>
            <a:pPr fontAlgn="base">
              <a:spcBef>
                <a:spcPct val="50000"/>
              </a:spcBef>
              <a:spcAft>
                <a:spcPct val="0"/>
              </a:spcAft>
              <a:buClr>
                <a:srgbClr val="F0AB00"/>
              </a:buClr>
              <a:buSzPct val="80000"/>
            </a:pPr>
            <a:endParaRPr lang="en-US" sz="2400" b="1" kern="0" dirty="0">
              <a:solidFill>
                <a:schemeClr val="bg1"/>
              </a:solidFill>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2400" b="1" kern="0" dirty="0">
                <a:solidFill>
                  <a:schemeClr val="bg1"/>
                </a:solidFill>
                <a:ea typeface="Arial Unicode MS" pitchFamily="34" charset="-128"/>
                <a:cs typeface="Arial Unicode MS" pitchFamily="34" charset="-128"/>
              </a:rPr>
              <a:t>Redux </a:t>
            </a:r>
            <a:r>
              <a:rPr lang="en-US" sz="2400" b="1" kern="0" dirty="0" err="1">
                <a:solidFill>
                  <a:schemeClr val="bg1"/>
                </a:solidFill>
                <a:ea typeface="Arial Unicode MS" pitchFamily="34" charset="-128"/>
                <a:cs typeface="Arial Unicode MS" pitchFamily="34" charset="-128"/>
              </a:rPr>
              <a:t>DevTools</a:t>
            </a:r>
            <a:r>
              <a:rPr lang="en-US" sz="2400" b="1" kern="0" dirty="0">
                <a:solidFill>
                  <a:schemeClr val="bg1"/>
                </a:solidFill>
                <a:ea typeface="Arial Unicode MS" pitchFamily="34" charset="-128"/>
                <a:cs typeface="Arial Unicode MS" pitchFamily="34" charset="-128"/>
              </a:rPr>
              <a:t> Extension: </a:t>
            </a:r>
          </a:p>
          <a:p>
            <a:pPr fontAlgn="base">
              <a:spcBef>
                <a:spcPct val="50000"/>
              </a:spcBef>
              <a:spcAft>
                <a:spcPct val="0"/>
              </a:spcAft>
              <a:buClr>
                <a:srgbClr val="F0AB00"/>
              </a:buClr>
              <a:buSzPct val="80000"/>
            </a:pPr>
            <a:r>
              <a:rPr lang="en-US" sz="2400" b="1" kern="0" dirty="0">
                <a:solidFill>
                  <a:schemeClr val="bg1"/>
                </a:solidFill>
                <a:ea typeface="Arial Unicode MS" pitchFamily="34" charset="-128"/>
                <a:cs typeface="Arial Unicode MS" pitchFamily="34" charset="-128"/>
              </a:rPr>
              <a:t>https://</a:t>
            </a:r>
            <a:r>
              <a:rPr lang="en-US" sz="2400" b="1" kern="0" dirty="0" err="1">
                <a:solidFill>
                  <a:schemeClr val="bg1"/>
                </a:solidFill>
                <a:ea typeface="Arial Unicode MS" pitchFamily="34" charset="-128"/>
                <a:cs typeface="Arial Unicode MS" pitchFamily="34" charset="-128"/>
              </a:rPr>
              <a:t>github.com</a:t>
            </a:r>
            <a:r>
              <a:rPr lang="en-US" sz="2400" b="1" kern="0" dirty="0">
                <a:solidFill>
                  <a:schemeClr val="bg1"/>
                </a:solidFill>
                <a:ea typeface="Arial Unicode MS" pitchFamily="34" charset="-128"/>
                <a:cs typeface="Arial Unicode MS" pitchFamily="34" charset="-128"/>
              </a:rPr>
              <a:t>/</a:t>
            </a:r>
            <a:r>
              <a:rPr lang="en-US" sz="2400" b="1" kern="0" dirty="0" err="1">
                <a:solidFill>
                  <a:schemeClr val="bg1"/>
                </a:solidFill>
                <a:ea typeface="Arial Unicode MS" pitchFamily="34" charset="-128"/>
                <a:cs typeface="Arial Unicode MS" pitchFamily="34" charset="-128"/>
              </a:rPr>
              <a:t>zalmoxisus</a:t>
            </a:r>
            <a:r>
              <a:rPr lang="en-US" sz="2400" b="1" kern="0" dirty="0">
                <a:solidFill>
                  <a:schemeClr val="bg1"/>
                </a:solidFill>
                <a:ea typeface="Arial Unicode MS" pitchFamily="34" charset="-128"/>
                <a:cs typeface="Arial Unicode MS" pitchFamily="34" charset="-128"/>
              </a:rPr>
              <a:t>/redux-</a:t>
            </a:r>
            <a:r>
              <a:rPr lang="en-US" sz="2400" b="1" kern="0" dirty="0" err="1">
                <a:solidFill>
                  <a:schemeClr val="bg1"/>
                </a:solidFill>
                <a:ea typeface="Arial Unicode MS" pitchFamily="34" charset="-128"/>
                <a:cs typeface="Arial Unicode MS" pitchFamily="34" charset="-128"/>
              </a:rPr>
              <a:t>devtools</a:t>
            </a:r>
            <a:r>
              <a:rPr lang="en-US" sz="2400" b="1" kern="0" dirty="0">
                <a:solidFill>
                  <a:schemeClr val="bg1"/>
                </a:solidFill>
                <a:ea typeface="Arial Unicode MS" pitchFamily="34" charset="-128"/>
                <a:cs typeface="Arial Unicode MS" pitchFamily="34" charset="-128"/>
              </a:rPr>
              <a:t>-extension</a:t>
            </a:r>
          </a:p>
        </p:txBody>
      </p:sp>
    </p:spTree>
    <p:extLst>
      <p:ext uri="{BB962C8B-B14F-4D97-AF65-F5344CB8AC3E}">
        <p14:creationId xmlns:p14="http://schemas.microsoft.com/office/powerpoint/2010/main" val="3275971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433F6EA-FA3C-9947-8213-93B989A9F125}"/>
              </a:ext>
            </a:extLst>
          </p:cNvPr>
          <p:cNvGrpSpPr/>
          <p:nvPr/>
        </p:nvGrpSpPr>
        <p:grpSpPr>
          <a:xfrm>
            <a:off x="2686929" y="3451832"/>
            <a:ext cx="9508246" cy="3430800"/>
            <a:chOff x="2686929" y="3436531"/>
            <a:chExt cx="9508246" cy="3430800"/>
          </a:xfrm>
        </p:grpSpPr>
        <p:pic>
          <p:nvPicPr>
            <p:cNvPr id="4" name="Picture 3">
              <a:extLst>
                <a:ext uri="{FF2B5EF4-FFF2-40B4-BE49-F238E27FC236}">
                  <a16:creationId xmlns:a16="http://schemas.microsoft.com/office/drawing/2014/main" id="{4CEEBAA3-D2FE-4231-A861-875B6F4E646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09624" y="3436531"/>
              <a:ext cx="7285551" cy="3430800"/>
            </a:xfrm>
            <a:prstGeom prst="rect">
              <a:avLst/>
            </a:prstGeom>
          </p:spPr>
        </p:pic>
        <p:pic>
          <p:nvPicPr>
            <p:cNvPr id="6" name="Picture 5">
              <a:extLst>
                <a:ext uri="{FF2B5EF4-FFF2-40B4-BE49-F238E27FC236}">
                  <a16:creationId xmlns:a16="http://schemas.microsoft.com/office/drawing/2014/main" id="{C2073167-9349-2A40-A795-86044544F33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45"/>
            <a:stretch/>
          </p:blipFill>
          <p:spPr>
            <a:xfrm flipH="1">
              <a:off x="2686929" y="3436531"/>
              <a:ext cx="2236762" cy="3430800"/>
            </a:xfrm>
            <a:prstGeom prst="rect">
              <a:avLst/>
            </a:prstGeom>
          </p:spPr>
        </p:pic>
      </p:grpSp>
      <p:sp>
        <p:nvSpPr>
          <p:cNvPr id="10" name="Divider">
            <a:extLst>
              <a:ext uri="{FF2B5EF4-FFF2-40B4-BE49-F238E27FC236}">
                <a16:creationId xmlns:a16="http://schemas.microsoft.com/office/drawing/2014/main" id="{A8E5A425-311A-5943-920E-FB202DA1E9F0}"/>
              </a:ext>
            </a:extLst>
          </p:cNvPr>
          <p:cNvSpPr>
            <a:spLocks noGrp="1"/>
          </p:cNvSpPr>
          <p:nvPr>
            <p:ph type="ctrTitle"/>
          </p:nvPr>
        </p:nvSpPr>
        <p:spPr bwMode="gray"/>
        <p:txBody>
          <a:bodyPr/>
          <a:lstStyle/>
          <a:p>
            <a:r>
              <a:rPr lang="en-US" dirty="0"/>
              <a:t>What is Redux?</a:t>
            </a:r>
          </a:p>
        </p:txBody>
      </p:sp>
      <p:pic>
        <p:nvPicPr>
          <p:cNvPr id="5" name="Picture 4">
            <a:extLst>
              <a:ext uri="{FF2B5EF4-FFF2-40B4-BE49-F238E27FC236}">
                <a16:creationId xmlns:a16="http://schemas.microsoft.com/office/drawing/2014/main" id="{694835E4-9C01-3D44-B32D-B5988649B759}"/>
              </a:ext>
            </a:extLst>
          </p:cNvPr>
          <p:cNvPicPr>
            <a:picLocks noChangeAspect="1"/>
          </p:cNvPicPr>
          <p:nvPr/>
        </p:nvPicPr>
        <p:blipFill>
          <a:blip r:embed="rId5" cstate="screen">
            <a:extLst>
              <a:ext uri="{28A0092B-C50C-407E-A947-70E740481C1C}">
                <a14:useLocalDpi xmlns:a14="http://schemas.microsoft.com/office/drawing/2010/main"/>
              </a:ext>
            </a:extLst>
          </a:blip>
          <a:srcRect l="4765" r="4765"/>
          <a:stretch/>
        </p:blipFill>
        <p:spPr>
          <a:xfrm>
            <a:off x="0" y="3459788"/>
            <a:ext cx="9281786" cy="3422844"/>
          </a:xfrm>
          <a:prstGeom prst="rect">
            <a:avLst/>
          </a:prstGeom>
        </p:spPr>
      </p:pic>
    </p:spTree>
    <p:extLst>
      <p:ext uri="{BB962C8B-B14F-4D97-AF65-F5344CB8AC3E}">
        <p14:creationId xmlns:p14="http://schemas.microsoft.com/office/powerpoint/2010/main" val="324810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3B06E136-DE91-4F52-85FB-706BF0731842}"/>
              </a:ext>
            </a:extLst>
          </p:cNvPr>
          <p:cNvPicPr>
            <a:picLocks noGrp="1" noChangeAspect="1"/>
          </p:cNvPicPr>
          <p:nvPr>
            <p:ph type="pic" sz="quarter" idx="10"/>
          </p:nvPr>
        </p:nvPicPr>
        <p:blipFill>
          <a:blip r:embed="rId3"/>
          <a:srcRect t="16253" b="16253"/>
          <a:stretch>
            <a:fillRect/>
          </a:stretch>
        </p:blipFill>
        <p:spPr>
          <a:xfrm>
            <a:off x="2216767" y="-2"/>
            <a:ext cx="12195173" cy="6857999"/>
          </a:xfrm>
        </p:spPr>
      </p:pic>
      <p:pic>
        <p:nvPicPr>
          <p:cNvPr id="14" name="Picture 13">
            <a:extLst>
              <a:ext uri="{FF2B5EF4-FFF2-40B4-BE49-F238E27FC236}">
                <a16:creationId xmlns:a16="http://schemas.microsoft.com/office/drawing/2014/main" id="{9E02EC3E-A514-D940-9D47-552FD152B973}"/>
              </a:ext>
            </a:extLst>
          </p:cNvPr>
          <p:cNvPicPr>
            <a:picLocks noChangeAspect="1"/>
          </p:cNvPicPr>
          <p:nvPr/>
        </p:nvPicPr>
        <p:blipFill>
          <a:blip r:embed="rId4"/>
          <a:stretch>
            <a:fillRect/>
          </a:stretch>
        </p:blipFill>
        <p:spPr>
          <a:xfrm>
            <a:off x="1587" y="0"/>
            <a:ext cx="12192000" cy="6858000"/>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6F0533DC-C480-2940-9AD6-250D2310C885}"/>
              </a:ext>
            </a:extLst>
          </p:cNvPr>
          <p:cNvPicPr>
            <a:picLocks noChangeAspect="1"/>
          </p:cNvPicPr>
          <p:nvPr/>
        </p:nvPicPr>
        <p:blipFill>
          <a:blip r:embed="rId5"/>
          <a:stretch>
            <a:fillRect/>
          </a:stretch>
        </p:blipFill>
        <p:spPr>
          <a:xfrm>
            <a:off x="9790354" y="6106886"/>
            <a:ext cx="2017567" cy="376333"/>
          </a:xfrm>
          <a:prstGeom prst="rect">
            <a:avLst/>
          </a:prstGeom>
        </p:spPr>
      </p:pic>
      <p:pic>
        <p:nvPicPr>
          <p:cNvPr id="5" name="Picture 4">
            <a:extLst>
              <a:ext uri="{FF2B5EF4-FFF2-40B4-BE49-F238E27FC236}">
                <a16:creationId xmlns:a16="http://schemas.microsoft.com/office/drawing/2014/main" id="{7E40294B-1C29-4978-AE24-E2DAEFA56C10}"/>
              </a:ext>
            </a:extLst>
          </p:cNvPr>
          <p:cNvPicPr>
            <a:picLocks noChangeAspect="1"/>
          </p:cNvPicPr>
          <p:nvPr/>
        </p:nvPicPr>
        <p:blipFill>
          <a:blip r:embed="rId6"/>
          <a:stretch>
            <a:fillRect/>
          </a:stretch>
        </p:blipFill>
        <p:spPr>
          <a:xfrm>
            <a:off x="387254" y="5583131"/>
            <a:ext cx="1156624" cy="1047509"/>
          </a:xfrm>
          <a:prstGeom prst="rect">
            <a:avLst/>
          </a:prstGeom>
        </p:spPr>
      </p:pic>
      <p:pic>
        <p:nvPicPr>
          <p:cNvPr id="2" name="Picture 1">
            <a:extLst>
              <a:ext uri="{FF2B5EF4-FFF2-40B4-BE49-F238E27FC236}">
                <a16:creationId xmlns:a16="http://schemas.microsoft.com/office/drawing/2014/main" id="{371AB024-E5EA-3546-A3FA-A789E6B5E53B}"/>
              </a:ext>
            </a:extLst>
          </p:cNvPr>
          <p:cNvPicPr>
            <a:picLocks noChangeAspect="1"/>
          </p:cNvPicPr>
          <p:nvPr/>
        </p:nvPicPr>
        <p:blipFill>
          <a:blip r:embed="rId7"/>
          <a:stretch>
            <a:fillRect/>
          </a:stretch>
        </p:blipFill>
        <p:spPr>
          <a:xfrm>
            <a:off x="1600261" y="383146"/>
            <a:ext cx="7408930" cy="5535729"/>
          </a:xfrm>
          <a:prstGeom prst="rect">
            <a:avLst/>
          </a:prstGeom>
        </p:spPr>
      </p:pic>
    </p:spTree>
    <p:extLst>
      <p:ext uri="{BB962C8B-B14F-4D97-AF65-F5344CB8AC3E}">
        <p14:creationId xmlns:p14="http://schemas.microsoft.com/office/powerpoint/2010/main" val="4191893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433F6EA-FA3C-9947-8213-93B989A9F125}"/>
              </a:ext>
            </a:extLst>
          </p:cNvPr>
          <p:cNvGrpSpPr/>
          <p:nvPr/>
        </p:nvGrpSpPr>
        <p:grpSpPr>
          <a:xfrm>
            <a:off x="2686929" y="3451832"/>
            <a:ext cx="9508246" cy="3430800"/>
            <a:chOff x="2686929" y="3436531"/>
            <a:chExt cx="9508246" cy="3430800"/>
          </a:xfrm>
        </p:grpSpPr>
        <p:pic>
          <p:nvPicPr>
            <p:cNvPr id="4" name="Picture 3">
              <a:extLst>
                <a:ext uri="{FF2B5EF4-FFF2-40B4-BE49-F238E27FC236}">
                  <a16:creationId xmlns:a16="http://schemas.microsoft.com/office/drawing/2014/main" id="{4CEEBAA3-D2FE-4231-A861-875B6F4E646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09624" y="3436531"/>
              <a:ext cx="7285551" cy="3430800"/>
            </a:xfrm>
            <a:prstGeom prst="rect">
              <a:avLst/>
            </a:prstGeom>
          </p:spPr>
        </p:pic>
        <p:pic>
          <p:nvPicPr>
            <p:cNvPr id="6" name="Picture 5">
              <a:extLst>
                <a:ext uri="{FF2B5EF4-FFF2-40B4-BE49-F238E27FC236}">
                  <a16:creationId xmlns:a16="http://schemas.microsoft.com/office/drawing/2014/main" id="{C2073167-9349-2A40-A795-86044544F33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45"/>
            <a:stretch/>
          </p:blipFill>
          <p:spPr>
            <a:xfrm flipH="1">
              <a:off x="2686929" y="3436531"/>
              <a:ext cx="2236762" cy="3430800"/>
            </a:xfrm>
            <a:prstGeom prst="rect">
              <a:avLst/>
            </a:prstGeom>
          </p:spPr>
        </p:pic>
      </p:grpSp>
      <p:sp>
        <p:nvSpPr>
          <p:cNvPr id="10" name="Divider">
            <a:extLst>
              <a:ext uri="{FF2B5EF4-FFF2-40B4-BE49-F238E27FC236}">
                <a16:creationId xmlns:a16="http://schemas.microsoft.com/office/drawing/2014/main" id="{A8E5A425-311A-5943-920E-FB202DA1E9F0}"/>
              </a:ext>
            </a:extLst>
          </p:cNvPr>
          <p:cNvSpPr>
            <a:spLocks noGrp="1"/>
          </p:cNvSpPr>
          <p:nvPr>
            <p:ph type="ctrTitle"/>
          </p:nvPr>
        </p:nvSpPr>
        <p:spPr bwMode="gray"/>
        <p:txBody>
          <a:bodyPr/>
          <a:lstStyle/>
          <a:p>
            <a:r>
              <a:rPr lang="en-US" dirty="0"/>
              <a:t>Why would you use Redux?</a:t>
            </a:r>
          </a:p>
        </p:txBody>
      </p:sp>
      <p:pic>
        <p:nvPicPr>
          <p:cNvPr id="5" name="Picture 4">
            <a:extLst>
              <a:ext uri="{FF2B5EF4-FFF2-40B4-BE49-F238E27FC236}">
                <a16:creationId xmlns:a16="http://schemas.microsoft.com/office/drawing/2014/main" id="{694835E4-9C01-3D44-B32D-B5988649B759}"/>
              </a:ext>
            </a:extLst>
          </p:cNvPr>
          <p:cNvPicPr>
            <a:picLocks noChangeAspect="1"/>
          </p:cNvPicPr>
          <p:nvPr/>
        </p:nvPicPr>
        <p:blipFill>
          <a:blip r:embed="rId5" cstate="screen">
            <a:extLst>
              <a:ext uri="{28A0092B-C50C-407E-A947-70E740481C1C}">
                <a14:useLocalDpi xmlns:a14="http://schemas.microsoft.com/office/drawing/2010/main"/>
              </a:ext>
            </a:extLst>
          </a:blip>
          <a:srcRect l="4765" r="4765"/>
          <a:stretch/>
        </p:blipFill>
        <p:spPr>
          <a:xfrm>
            <a:off x="0" y="3459788"/>
            <a:ext cx="9281786" cy="3422844"/>
          </a:xfrm>
          <a:prstGeom prst="rect">
            <a:avLst/>
          </a:prstGeom>
        </p:spPr>
      </p:pic>
    </p:spTree>
    <p:extLst>
      <p:ext uri="{BB962C8B-B14F-4D97-AF65-F5344CB8AC3E}">
        <p14:creationId xmlns:p14="http://schemas.microsoft.com/office/powerpoint/2010/main" val="2539927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1DAC45-B291-0F4E-A4A5-C6EA0FB4ABBD}"/>
              </a:ext>
            </a:extLst>
          </p:cNvPr>
          <p:cNvPicPr>
            <a:picLocks noChangeAspect="1"/>
          </p:cNvPicPr>
          <p:nvPr/>
        </p:nvPicPr>
        <p:blipFill rotWithShape="1">
          <a:blip r:embed="rId3"/>
          <a:srcRect b="267"/>
          <a:stretch/>
        </p:blipFill>
        <p:spPr>
          <a:xfrm>
            <a:off x="1587" y="0"/>
            <a:ext cx="12192000" cy="6839712"/>
          </a:xfrm>
          <a:prstGeom prst="rect">
            <a:avLst/>
          </a:prstGeom>
        </p:spPr>
      </p:pic>
      <p:pic>
        <p:nvPicPr>
          <p:cNvPr id="4" name="Picture 3">
            <a:extLst>
              <a:ext uri="{FF2B5EF4-FFF2-40B4-BE49-F238E27FC236}">
                <a16:creationId xmlns:a16="http://schemas.microsoft.com/office/drawing/2014/main" id="{C6B5ACB4-02C8-4AF9-B03C-DE77AA9C3DAF}"/>
              </a:ext>
            </a:extLst>
          </p:cNvPr>
          <p:cNvPicPr>
            <a:picLocks noChangeAspect="1"/>
          </p:cNvPicPr>
          <p:nvPr/>
        </p:nvPicPr>
        <p:blipFill>
          <a:blip r:embed="rId4"/>
          <a:stretch>
            <a:fillRect/>
          </a:stretch>
        </p:blipFill>
        <p:spPr>
          <a:xfrm>
            <a:off x="218552" y="5522661"/>
            <a:ext cx="1156624" cy="1047509"/>
          </a:xfrm>
          <a:prstGeom prst="rect">
            <a:avLst/>
          </a:prstGeom>
        </p:spPr>
      </p:pic>
      <p:pic>
        <p:nvPicPr>
          <p:cNvPr id="6" name="Picture 5">
            <a:extLst>
              <a:ext uri="{FF2B5EF4-FFF2-40B4-BE49-F238E27FC236}">
                <a16:creationId xmlns:a16="http://schemas.microsoft.com/office/drawing/2014/main" id="{090E9BD0-8C95-F145-90B9-A504FBD7DC61}"/>
              </a:ext>
            </a:extLst>
          </p:cNvPr>
          <p:cNvPicPr>
            <a:picLocks noChangeAspect="1"/>
          </p:cNvPicPr>
          <p:nvPr/>
        </p:nvPicPr>
        <p:blipFill>
          <a:blip r:embed="rId5"/>
          <a:stretch>
            <a:fillRect/>
          </a:stretch>
        </p:blipFill>
        <p:spPr>
          <a:xfrm>
            <a:off x="1416272" y="-18288"/>
            <a:ext cx="8308045" cy="6858000"/>
          </a:xfrm>
          <a:prstGeom prst="rect">
            <a:avLst/>
          </a:prstGeom>
        </p:spPr>
      </p:pic>
    </p:spTree>
    <p:extLst>
      <p:ext uri="{BB962C8B-B14F-4D97-AF65-F5344CB8AC3E}">
        <p14:creationId xmlns:p14="http://schemas.microsoft.com/office/powerpoint/2010/main" val="3436440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433F6EA-FA3C-9947-8213-93B989A9F125}"/>
              </a:ext>
            </a:extLst>
          </p:cNvPr>
          <p:cNvGrpSpPr/>
          <p:nvPr/>
        </p:nvGrpSpPr>
        <p:grpSpPr>
          <a:xfrm>
            <a:off x="2686929" y="3451832"/>
            <a:ext cx="9508246" cy="3430800"/>
            <a:chOff x="2686929" y="3436531"/>
            <a:chExt cx="9508246" cy="3430800"/>
          </a:xfrm>
        </p:grpSpPr>
        <p:pic>
          <p:nvPicPr>
            <p:cNvPr id="4" name="Picture 3">
              <a:extLst>
                <a:ext uri="{FF2B5EF4-FFF2-40B4-BE49-F238E27FC236}">
                  <a16:creationId xmlns:a16="http://schemas.microsoft.com/office/drawing/2014/main" id="{4CEEBAA3-D2FE-4231-A861-875B6F4E646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09624" y="3436531"/>
              <a:ext cx="7285551" cy="3430800"/>
            </a:xfrm>
            <a:prstGeom prst="rect">
              <a:avLst/>
            </a:prstGeom>
          </p:spPr>
        </p:pic>
        <p:pic>
          <p:nvPicPr>
            <p:cNvPr id="6" name="Picture 5">
              <a:extLst>
                <a:ext uri="{FF2B5EF4-FFF2-40B4-BE49-F238E27FC236}">
                  <a16:creationId xmlns:a16="http://schemas.microsoft.com/office/drawing/2014/main" id="{C2073167-9349-2A40-A795-86044544F33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45"/>
            <a:stretch/>
          </p:blipFill>
          <p:spPr>
            <a:xfrm flipH="1">
              <a:off x="2686929" y="3436531"/>
              <a:ext cx="2236762" cy="3430800"/>
            </a:xfrm>
            <a:prstGeom prst="rect">
              <a:avLst/>
            </a:prstGeom>
          </p:spPr>
        </p:pic>
      </p:grpSp>
      <p:sp>
        <p:nvSpPr>
          <p:cNvPr id="10" name="Divider">
            <a:extLst>
              <a:ext uri="{FF2B5EF4-FFF2-40B4-BE49-F238E27FC236}">
                <a16:creationId xmlns:a16="http://schemas.microsoft.com/office/drawing/2014/main" id="{A8E5A425-311A-5943-920E-FB202DA1E9F0}"/>
              </a:ext>
            </a:extLst>
          </p:cNvPr>
          <p:cNvSpPr>
            <a:spLocks noGrp="1"/>
          </p:cNvSpPr>
          <p:nvPr>
            <p:ph type="ctrTitle"/>
          </p:nvPr>
        </p:nvSpPr>
        <p:spPr bwMode="gray"/>
        <p:txBody>
          <a:bodyPr/>
          <a:lstStyle/>
          <a:p>
            <a:r>
              <a:rPr lang="en-US" dirty="0"/>
              <a:t>How do you use Redux?</a:t>
            </a:r>
          </a:p>
        </p:txBody>
      </p:sp>
      <p:pic>
        <p:nvPicPr>
          <p:cNvPr id="5" name="Picture 4">
            <a:extLst>
              <a:ext uri="{FF2B5EF4-FFF2-40B4-BE49-F238E27FC236}">
                <a16:creationId xmlns:a16="http://schemas.microsoft.com/office/drawing/2014/main" id="{694835E4-9C01-3D44-B32D-B5988649B759}"/>
              </a:ext>
            </a:extLst>
          </p:cNvPr>
          <p:cNvPicPr>
            <a:picLocks noChangeAspect="1"/>
          </p:cNvPicPr>
          <p:nvPr/>
        </p:nvPicPr>
        <p:blipFill>
          <a:blip r:embed="rId5" cstate="screen">
            <a:extLst>
              <a:ext uri="{28A0092B-C50C-407E-A947-70E740481C1C}">
                <a14:useLocalDpi xmlns:a14="http://schemas.microsoft.com/office/drawing/2010/main"/>
              </a:ext>
            </a:extLst>
          </a:blip>
          <a:srcRect l="4765" r="4765"/>
          <a:stretch/>
        </p:blipFill>
        <p:spPr>
          <a:xfrm>
            <a:off x="0" y="3459788"/>
            <a:ext cx="9281786" cy="3422844"/>
          </a:xfrm>
          <a:prstGeom prst="rect">
            <a:avLst/>
          </a:prstGeom>
        </p:spPr>
      </p:pic>
    </p:spTree>
    <p:extLst>
      <p:ext uri="{BB962C8B-B14F-4D97-AF65-F5344CB8AC3E}">
        <p14:creationId xmlns:p14="http://schemas.microsoft.com/office/powerpoint/2010/main" val="2189199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39364-7C2D-4BEC-A037-EA94C7500926}"/>
              </a:ext>
            </a:extLst>
          </p:cNvPr>
          <p:cNvSpPr>
            <a:spLocks noGrp="1"/>
          </p:cNvSpPr>
          <p:nvPr>
            <p:ph type="body" sz="quarter" idx="10"/>
          </p:nvPr>
        </p:nvSpPr>
        <p:spPr>
          <a:xfrm>
            <a:off x="504000" y="4446842"/>
            <a:ext cx="5593588" cy="1015663"/>
          </a:xfrm>
        </p:spPr>
        <p:txBody>
          <a:bodyPr/>
          <a:lstStyle/>
          <a:p>
            <a:r>
              <a:rPr lang="en-US" dirty="0"/>
              <a:t>Contact information:</a:t>
            </a:r>
          </a:p>
          <a:p>
            <a:pPr lvl="1"/>
            <a:r>
              <a:rPr lang="en-US" b="1" dirty="0"/>
              <a:t>Michelle </a:t>
            </a:r>
            <a:r>
              <a:rPr lang="en-US" b="1" dirty="0" err="1"/>
              <a:t>Moudy</a:t>
            </a:r>
            <a:endParaRPr lang="en-US" b="1" dirty="0"/>
          </a:p>
          <a:p>
            <a:pPr lvl="1"/>
            <a:r>
              <a:rPr lang="en-US" dirty="0"/>
              <a:t>Software Developer</a:t>
            </a:r>
          </a:p>
          <a:p>
            <a:pPr lvl="1"/>
            <a:r>
              <a:rPr lang="en-US" dirty="0" err="1"/>
              <a:t>Michelle.Moudy@sap.com</a:t>
            </a:r>
            <a:endParaRPr lang="en-US" dirty="0"/>
          </a:p>
        </p:txBody>
      </p:sp>
      <p:grpSp>
        <p:nvGrpSpPr>
          <p:cNvPr id="9" name="Group 8">
            <a:extLst>
              <a:ext uri="{FF2B5EF4-FFF2-40B4-BE49-F238E27FC236}">
                <a16:creationId xmlns:a16="http://schemas.microsoft.com/office/drawing/2014/main" id="{E8C2EDF3-A6E1-EB45-A3A8-81E732E14582}"/>
              </a:ext>
            </a:extLst>
          </p:cNvPr>
          <p:cNvGrpSpPr/>
          <p:nvPr/>
        </p:nvGrpSpPr>
        <p:grpSpPr>
          <a:xfrm>
            <a:off x="3300794" y="0"/>
            <a:ext cx="8894381" cy="2882770"/>
            <a:chOff x="3165230" y="0"/>
            <a:chExt cx="8284765" cy="2685187"/>
          </a:xfrm>
        </p:grpSpPr>
        <p:pic>
          <p:nvPicPr>
            <p:cNvPr id="15" name="Picture 14">
              <a:extLst>
                <a:ext uri="{FF2B5EF4-FFF2-40B4-BE49-F238E27FC236}">
                  <a16:creationId xmlns:a16="http://schemas.microsoft.com/office/drawing/2014/main" id="{99380D0E-50D3-4163-B7BF-F4B77E1D2B2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71"/>
            <a:stretch/>
          </p:blipFill>
          <p:spPr>
            <a:xfrm>
              <a:off x="5439508" y="0"/>
              <a:ext cx="6010487" cy="2685187"/>
            </a:xfrm>
            <a:prstGeom prst="rect">
              <a:avLst/>
            </a:prstGeom>
          </p:spPr>
        </p:pic>
        <p:pic>
          <p:nvPicPr>
            <p:cNvPr id="12" name="Picture 11">
              <a:extLst>
                <a:ext uri="{FF2B5EF4-FFF2-40B4-BE49-F238E27FC236}">
                  <a16:creationId xmlns:a16="http://schemas.microsoft.com/office/drawing/2014/main" id="{9782E24B-90A2-9347-A770-D033EDFC970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952"/>
            <a:stretch/>
          </p:blipFill>
          <p:spPr>
            <a:xfrm flipH="1">
              <a:off x="3165230" y="0"/>
              <a:ext cx="2344615" cy="2685187"/>
            </a:xfrm>
            <a:prstGeom prst="rect">
              <a:avLst/>
            </a:prstGeom>
          </p:spPr>
        </p:pic>
      </p:grpSp>
      <p:pic>
        <p:nvPicPr>
          <p:cNvPr id="6" name="Picture 5">
            <a:extLst>
              <a:ext uri="{FF2B5EF4-FFF2-40B4-BE49-F238E27FC236}">
                <a16:creationId xmlns:a16="http://schemas.microsoft.com/office/drawing/2014/main" id="{7234C998-91D1-DB46-9978-D2405D73D27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2923" r="17970"/>
          <a:stretch/>
        </p:blipFill>
        <p:spPr>
          <a:xfrm>
            <a:off x="0" y="0"/>
            <a:ext cx="10246290" cy="2882770"/>
          </a:xfrm>
          <a:prstGeom prst="rect">
            <a:avLst/>
          </a:prstGeom>
        </p:spPr>
      </p:pic>
    </p:spTree>
    <p:extLst>
      <p:ext uri="{BB962C8B-B14F-4D97-AF65-F5344CB8AC3E}">
        <p14:creationId xmlns:p14="http://schemas.microsoft.com/office/powerpoint/2010/main" val="174518866"/>
      </p:ext>
    </p:extLst>
  </p:cSld>
  <p:clrMapOvr>
    <a:masterClrMapping/>
  </p:clrMapOvr>
</p:sld>
</file>

<file path=ppt/theme/theme1.xml><?xml version="1.0" encoding="utf-8"?>
<a:theme xmlns:a="http://schemas.openxmlformats.org/drawingml/2006/main" name="SAP 2020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ublic_Devtoberfest_Variant" id="{35DC6CCA-A37B-0043-9F88-7CA0A50A2DD7}" vid="{BA77F248-72F0-6848-B6EE-BACAEAED0893}"/>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F7C955673543488E80685F053CC1F3" ma:contentTypeVersion="" ma:contentTypeDescription="Create a new document." ma:contentTypeScope="" ma:versionID="8bfc7d01759c149814e3d09a71d923a5">
  <xsd:schema xmlns:xsd="http://www.w3.org/2001/XMLSchema" xmlns:xs="http://www.w3.org/2001/XMLSchema" xmlns:p="http://schemas.microsoft.com/office/2006/metadata/properties" xmlns:ns2="a2b746d6-fd21-4e1a-8bd9-19e6c6e2df02" xmlns:ns3="ca341c08-7535-44d3-ad6c-79958b7b1051" targetNamespace="http://schemas.microsoft.com/office/2006/metadata/properties" ma:root="true" ma:fieldsID="3334e54a79b4af991bb29ad057065928" ns2:_="" ns3:_="">
    <xsd:import namespace="a2b746d6-fd21-4e1a-8bd9-19e6c6e2df02"/>
    <xsd:import namespace="ca341c08-7535-44d3-ad6c-79958b7b105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b746d6-fd21-4e1a-8bd9-19e6c6e2df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341c08-7535-44d3-ad6c-79958b7b1051"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3CC803-9048-4B8E-A0C7-A1EDA1A63C7E}">
  <ds:schemaRefs>
    <ds:schemaRef ds:uri="http://schemas.microsoft.com/office/2006/documentManagement/types"/>
    <ds:schemaRef ds:uri="http://schemas.openxmlformats.org/package/2006/metadata/core-properties"/>
    <ds:schemaRef ds:uri="http://purl.org/dc/terms/"/>
    <ds:schemaRef ds:uri="http://purl.org/dc/elements/1.1/"/>
    <ds:schemaRef ds:uri="http://schemas.microsoft.com/office/2006/metadata/properties"/>
    <ds:schemaRef ds:uri="http://schemas.microsoft.com/office/infopath/2007/PartnerControls"/>
    <ds:schemaRef ds:uri="http://purl.org/dc/dcmitype/"/>
    <ds:schemaRef ds:uri="ca341c08-7535-44d3-ad6c-79958b7b1051"/>
    <ds:schemaRef ds:uri="a2b746d6-fd21-4e1a-8bd9-19e6c6e2df02"/>
    <ds:schemaRef ds:uri="http://www.w3.org/XML/1998/namespace"/>
  </ds:schemaRefs>
</ds:datastoreItem>
</file>

<file path=customXml/itemProps2.xml><?xml version="1.0" encoding="utf-8"?>
<ds:datastoreItem xmlns:ds="http://schemas.openxmlformats.org/officeDocument/2006/customXml" ds:itemID="{FAB2F85E-487E-4AE4-82BA-63C097749A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b746d6-fd21-4e1a-8bd9-19e6c6e2df02"/>
    <ds:schemaRef ds:uri="ca341c08-7535-44d3-ad6c-79958b7b10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CD7BB9F-F29C-4127-9AEA-EB5748BE85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SAP 2020 16x9 white</Template>
  <TotalTime>3212</TotalTime>
  <Words>93</Words>
  <Application>Microsoft Macintosh PowerPoint</Application>
  <PresentationFormat>Custom</PresentationFormat>
  <Paragraphs>21</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Courier New</vt:lpstr>
      <vt:lpstr>Symbol</vt:lpstr>
      <vt:lpstr>wingdings</vt:lpstr>
      <vt:lpstr>wingdings</vt:lpstr>
      <vt:lpstr>SAP 2020 16x9 white</vt:lpstr>
      <vt:lpstr>PowerPoint Presentation</vt:lpstr>
      <vt:lpstr>PowerPoint Presentation</vt:lpstr>
      <vt:lpstr>What is Redux?</vt:lpstr>
      <vt:lpstr>PowerPoint Presentation</vt:lpstr>
      <vt:lpstr>Why would you use Redux?</vt:lpstr>
      <vt:lpstr>PowerPoint Presentation</vt:lpstr>
      <vt:lpstr>How do you use Redux?</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SAP TechEd 2020</dc:subject>
  <dc:creator>Moudy, Michelle</dc:creator>
  <cp:keywords>2020</cp:keywords>
  <dc:description/>
  <cp:lastModifiedBy>Moudy, Michelle</cp:lastModifiedBy>
  <cp:revision>1</cp:revision>
  <dcterms:created xsi:type="dcterms:W3CDTF">2021-10-26T03:47:27Z</dcterms:created>
  <dcterms:modified xsi:type="dcterms:W3CDTF">2021-10-28T09:19:46Z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0x0101002DF7C955673543488E80685F053CC1F3</vt:lpwstr>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AuthorIds_UIVersion_3072">
    <vt:lpwstr>11</vt:lpwstr>
  </property>
</Properties>
</file>